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9" r:id="rId2"/>
    <p:sldId id="429" r:id="rId3"/>
    <p:sldId id="430" r:id="rId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09397-469B-4328-BCE8-45C1EFBAF7DF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840AA-74A2-4C61-AABF-257C9B57C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1112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DD471-F9E0-40A2-88E1-FE55F7147369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A872E-0F59-4163-9B92-F0BFA44199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098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C1D9B-504D-4B75-BD4E-F9FCEE365CF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53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C1D9B-504D-4B75-BD4E-F9FCEE365CF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69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658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60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28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13258FE5-9B68-4AC6-85B0-1FBC824243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81" b="3858"/>
          <a:stretch/>
        </p:blipFill>
        <p:spPr>
          <a:xfrm>
            <a:off x="0" y="-2146"/>
            <a:ext cx="9144000" cy="1008000"/>
          </a:xfrm>
          <a:prstGeom prst="rect">
            <a:avLst/>
          </a:prstGeom>
        </p:spPr>
      </p:pic>
      <p:sp>
        <p:nvSpPr>
          <p:cNvPr id="3" name="사각형: 둥근 위쪽 모서리 2">
            <a:extLst>
              <a:ext uri="{FF2B5EF4-FFF2-40B4-BE49-F238E27FC236}">
                <a16:creationId xmlns:a16="http://schemas.microsoft.com/office/drawing/2014/main" id="{EE50F888-3684-41D3-9293-F97F48D0C42A}"/>
              </a:ext>
            </a:extLst>
          </p:cNvPr>
          <p:cNvSpPr/>
          <p:nvPr userDrawn="1"/>
        </p:nvSpPr>
        <p:spPr>
          <a:xfrm rot="5400000">
            <a:off x="4068207" y="-3809096"/>
            <a:ext cx="1007587" cy="8621489"/>
          </a:xfrm>
          <a:prstGeom prst="round2SameRect">
            <a:avLst>
              <a:gd name="adj1" fmla="val 15671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12FA963-45DB-4CD1-B617-F72FC23E83B5}"/>
              </a:ext>
            </a:extLst>
          </p:cNvPr>
          <p:cNvSpPr/>
          <p:nvPr userDrawn="1"/>
        </p:nvSpPr>
        <p:spPr>
          <a:xfrm>
            <a:off x="261168" y="-2146"/>
            <a:ext cx="40500" cy="1008000"/>
          </a:xfrm>
          <a:prstGeom prst="rect">
            <a:avLst/>
          </a:prstGeom>
          <a:solidFill>
            <a:srgbClr val="F37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55201248-C6BE-48A6-9303-48F8FF4198FA}"/>
              </a:ext>
            </a:extLst>
          </p:cNvPr>
          <p:cNvCxnSpPr>
            <a:cxnSpLocks/>
          </p:cNvCxnSpPr>
          <p:nvPr userDrawn="1"/>
        </p:nvCxnSpPr>
        <p:spPr>
          <a:xfrm>
            <a:off x="0" y="1003300"/>
            <a:ext cx="91449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래픽 5">
            <a:extLst>
              <a:ext uri="{FF2B5EF4-FFF2-40B4-BE49-F238E27FC236}">
                <a16:creationId xmlns:a16="http://schemas.microsoft.com/office/drawing/2014/main" id="{E1321093-A916-4D38-920E-F357BE7C14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9057" y="315673"/>
            <a:ext cx="950834" cy="37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2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20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2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43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274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868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51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84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07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2688-0055-4285-AB76-602F55E9B538}" type="datetimeFigureOut">
              <a:rPr lang="ko-KR" altLang="en-US" smtClean="0"/>
              <a:t>2023-11-27 Monday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51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EE5317C7-72B6-49B5-B6D1-CA1363BAE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E25DE3-AF9A-43B0-9D58-8B546AEAE8C5}"/>
              </a:ext>
            </a:extLst>
          </p:cNvPr>
          <p:cNvSpPr txBox="1"/>
          <p:nvPr/>
        </p:nvSpPr>
        <p:spPr>
          <a:xfrm>
            <a:off x="686991" y="1390034"/>
            <a:ext cx="933269" cy="2795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50"/>
              </a:spcAft>
            </a:pP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Korea</a:t>
            </a: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Institute</a:t>
            </a: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for</a:t>
            </a:r>
            <a:endParaRPr lang="en-US" altLang="ko-KR" sz="525" dirty="0"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5400000" scaled="1"/>
              </a:gradFill>
              <a:latin typeface="Noto Sans CJK KR DemiLight" panose="020B0400000000000000" pitchFamily="34" charset="-127"/>
              <a:ea typeface="Noto Sans CJK KR DemiLight" panose="020B0400000000000000" pitchFamily="34" charset="-127"/>
            </a:endParaRPr>
          </a:p>
          <a:p>
            <a:pPr>
              <a:spcAft>
                <a:spcPts val="150"/>
              </a:spcAft>
            </a:pP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Health and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Social</a:t>
            </a: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Affairs</a:t>
            </a:r>
            <a:endParaRPr lang="ko-KR" altLang="en-US" sz="525" dirty="0"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5400000" scaled="1"/>
              </a:gradFill>
              <a:latin typeface="Noto Sans CJK KR DemiLight" panose="020B0400000000000000" pitchFamily="34" charset="-127"/>
              <a:ea typeface="Noto Sans CJK KR DemiLight" panose="020B0400000000000000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23F72-1DE0-4DDF-9E13-93A46C5986E9}"/>
              </a:ext>
            </a:extLst>
          </p:cNvPr>
          <p:cNvSpPr txBox="1"/>
          <p:nvPr/>
        </p:nvSpPr>
        <p:spPr>
          <a:xfrm>
            <a:off x="539552" y="2202382"/>
            <a:ext cx="335322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225"/>
              </a:spcAft>
            </a:pPr>
            <a:r>
              <a:rPr lang="ko-KR" altLang="en-US" sz="3000" spc="-38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연구실적 제출방법</a:t>
            </a:r>
            <a:endParaRPr lang="ko-KR" altLang="en-US" sz="3600" spc="-38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  <a:latin typeface="Noto Sans CJK KR Black" panose="020B0A00000000000000" pitchFamily="34" charset="-127"/>
              <a:ea typeface="Noto Sans CJK KR Black" panose="020B0A00000000000000" pitchFamily="34" charset="-127"/>
            </a:endParaRPr>
          </a:p>
        </p:txBody>
      </p:sp>
      <p:pic>
        <p:nvPicPr>
          <p:cNvPr id="13" name="그래픽 12">
            <a:extLst>
              <a:ext uri="{FF2B5EF4-FFF2-40B4-BE49-F238E27FC236}">
                <a16:creationId xmlns:a16="http://schemas.microsoft.com/office/drawing/2014/main" id="{63446862-FF89-4232-BB6C-0186BABBE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381" y="5087413"/>
            <a:ext cx="1169193" cy="34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8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045DE7FE-5245-4828-BB4E-30F672DAB886}"/>
              </a:ext>
            </a:extLst>
          </p:cNvPr>
          <p:cNvSpPr/>
          <p:nvPr/>
        </p:nvSpPr>
        <p:spPr>
          <a:xfrm>
            <a:off x="323528" y="147033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응시원서</a:t>
            </a:r>
            <a:r>
              <a:rPr lang="en-US" altLang="ko-KR" b="1" dirty="0"/>
              <a:t>: </a:t>
            </a:r>
            <a:r>
              <a:rPr lang="ko-KR" altLang="en-US" b="1" dirty="0"/>
              <a:t>연구실적</a:t>
            </a:r>
            <a:r>
              <a:rPr lang="en-US" altLang="ko-KR" b="1" dirty="0"/>
              <a:t>(</a:t>
            </a:r>
            <a:r>
              <a:rPr lang="ko-KR" altLang="en-US" b="1" dirty="0"/>
              <a:t>연구직 필수 작성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98E20D3-D49E-42BE-8373-DA16285F41FE}"/>
              </a:ext>
            </a:extLst>
          </p:cNvPr>
          <p:cNvSpPr/>
          <p:nvPr/>
        </p:nvSpPr>
        <p:spPr>
          <a:xfrm>
            <a:off x="359532" y="1674348"/>
            <a:ext cx="8424935" cy="3509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공고일 기준 </a:t>
            </a:r>
            <a:r>
              <a:rPr lang="ko-KR" altLang="en-US" sz="1200" b="1" dirty="0">
                <a:solidFill>
                  <a:srgbClr val="FF0000"/>
                </a:solidFill>
              </a:rPr>
              <a:t>최근 </a:t>
            </a:r>
            <a:r>
              <a:rPr lang="en-US" altLang="ko-KR" sz="1200" b="1" dirty="0">
                <a:solidFill>
                  <a:srgbClr val="FF0000"/>
                </a:solidFill>
              </a:rPr>
              <a:t>3</a:t>
            </a:r>
            <a:r>
              <a:rPr lang="ko-KR" altLang="en-US" sz="1200" b="1" dirty="0">
                <a:solidFill>
                  <a:srgbClr val="FF0000"/>
                </a:solidFill>
              </a:rPr>
              <a:t>년간 수행한 모집분야 관련 연구실적으로 증빙이 첨부된 경우에 한하여 계량평가 반영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altLang="ko-KR" sz="12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증빙파일은 게재된 학술지의 </a:t>
            </a:r>
            <a:r>
              <a:rPr lang="ko-KR" altLang="en-US" sz="1200" b="1" dirty="0">
                <a:solidFill>
                  <a:srgbClr val="FF0000"/>
                </a:solidFill>
              </a:rPr>
              <a:t>표지 및 목차 사본</a:t>
            </a:r>
            <a:r>
              <a:rPr lang="ko-KR" altLang="en-US" sz="1200" b="1" dirty="0">
                <a:solidFill>
                  <a:srgbClr val="0070C0"/>
                </a:solidFill>
              </a:rPr>
              <a:t>을 첨부하되 제목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저자 확인이 가능한 페이지가 반드시 포함되어야 함</a:t>
            </a:r>
            <a:r>
              <a:rPr lang="en-US" altLang="ko-KR" sz="12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(</a:t>
            </a:r>
            <a:r>
              <a:rPr lang="ko-KR" altLang="en-US" sz="1200" b="1" dirty="0">
                <a:solidFill>
                  <a:srgbClr val="0070C0"/>
                </a:solidFill>
              </a:rPr>
              <a:t>다음 페이지 예시 참조</a:t>
            </a:r>
            <a:r>
              <a:rPr lang="en-US" altLang="ko-KR" sz="1200" b="1" dirty="0">
                <a:solidFill>
                  <a:srgbClr val="0070C0"/>
                </a:solidFill>
              </a:rPr>
              <a:t>) / </a:t>
            </a:r>
            <a:r>
              <a:rPr lang="ko-KR" altLang="en-US" sz="1200" b="1" dirty="0">
                <a:solidFill>
                  <a:srgbClr val="0070C0"/>
                </a:solidFill>
              </a:rPr>
              <a:t>발표자료 원본 전체를 올리는 것이 아님에 유의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- </a:t>
            </a:r>
            <a:r>
              <a:rPr lang="ko-KR" altLang="en-US" sz="1200" b="1" dirty="0">
                <a:solidFill>
                  <a:srgbClr val="0070C0"/>
                </a:solidFill>
              </a:rPr>
              <a:t>게재 학술지명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 err="1">
                <a:solidFill>
                  <a:srgbClr val="0070C0"/>
                </a:solidFill>
              </a:rPr>
              <a:t>발간호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논문주제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참여연구진 이름과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역할에 대한 정보가 포함된 페이지면 충분함</a:t>
            </a:r>
            <a:r>
              <a:rPr lang="en-US" altLang="ko-KR" sz="12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  (</a:t>
            </a:r>
            <a:r>
              <a:rPr lang="ko-KR" altLang="en-US" sz="1200" b="1" dirty="0">
                <a:solidFill>
                  <a:srgbClr val="0070C0"/>
                </a:solidFill>
              </a:rPr>
              <a:t>온라인 게재만을 하는 경우 위 정보가 포함된 페이지 </a:t>
            </a:r>
            <a:r>
              <a:rPr lang="ko-KR" altLang="en-US" sz="1200" b="1" dirty="0" err="1">
                <a:solidFill>
                  <a:srgbClr val="0070C0"/>
                </a:solidFill>
              </a:rPr>
              <a:t>캡쳐본</a:t>
            </a:r>
            <a:r>
              <a:rPr lang="ko-KR" altLang="en-US" sz="1200" b="1" dirty="0">
                <a:solidFill>
                  <a:srgbClr val="0070C0"/>
                </a:solidFill>
              </a:rPr>
              <a:t> 제출 가능</a:t>
            </a:r>
            <a:r>
              <a:rPr lang="en-US" altLang="ko-KR" sz="12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- </a:t>
            </a:r>
            <a:r>
              <a:rPr lang="ko-KR" altLang="en-US" sz="1200" b="1" dirty="0">
                <a:solidFill>
                  <a:srgbClr val="0070C0"/>
                </a:solidFill>
              </a:rPr>
              <a:t>학술지인용색인 등에서 제공되는 정보페이지로 상기 내용이 확인 가능한 경우 해당 자료를 첨부하면 인정 가능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교신 저자의 경우 첨부된 증빙자료에서 교신저자 여부가 명확히 확인될 경우에 한하여 관련 연구실적 인정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파일 호환성 문제 등의 방지를 위하여 제출되는 모든 증빙파일은 </a:t>
            </a:r>
            <a:r>
              <a:rPr lang="en-US" altLang="ko-KR" sz="1200" b="1" dirty="0">
                <a:solidFill>
                  <a:srgbClr val="0070C0"/>
                </a:solidFill>
              </a:rPr>
              <a:t>1</a:t>
            </a:r>
            <a:r>
              <a:rPr lang="ko-KR" altLang="en-US" sz="1200" b="1" dirty="0">
                <a:solidFill>
                  <a:srgbClr val="0070C0"/>
                </a:solidFill>
              </a:rPr>
              <a:t>개 실적 당 </a:t>
            </a:r>
            <a:r>
              <a:rPr lang="en-US" altLang="ko-KR" sz="1200" b="1" dirty="0">
                <a:solidFill>
                  <a:srgbClr val="0070C0"/>
                </a:solidFill>
              </a:rPr>
              <a:t>1</a:t>
            </a:r>
            <a:r>
              <a:rPr lang="ko-KR" altLang="en-US" sz="1200" b="1" dirty="0">
                <a:solidFill>
                  <a:srgbClr val="0070C0"/>
                </a:solidFill>
              </a:rPr>
              <a:t>개 </a:t>
            </a:r>
            <a:r>
              <a:rPr lang="en-US" altLang="ko-KR" sz="1200" b="1" dirty="0">
                <a:solidFill>
                  <a:srgbClr val="0070C0"/>
                </a:solidFill>
              </a:rPr>
              <a:t>PDF </a:t>
            </a:r>
            <a:r>
              <a:rPr lang="ko-KR" altLang="en-US" sz="1200" b="1" dirty="0">
                <a:solidFill>
                  <a:srgbClr val="0070C0"/>
                </a:solidFill>
              </a:rPr>
              <a:t>파일로 각각 변환하여 제출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- </a:t>
            </a:r>
            <a:r>
              <a:rPr lang="ko-KR" altLang="en-US" sz="1200" b="1" dirty="0">
                <a:solidFill>
                  <a:srgbClr val="0070C0"/>
                </a:solidFill>
              </a:rPr>
              <a:t>파일명</a:t>
            </a:r>
            <a:r>
              <a:rPr lang="en-US" altLang="ko-KR" sz="1200" b="1" dirty="0">
                <a:solidFill>
                  <a:srgbClr val="0070C0"/>
                </a:solidFill>
              </a:rPr>
              <a:t>: </a:t>
            </a:r>
            <a:r>
              <a:rPr lang="ko-KR" altLang="en-US" sz="1200" b="1" dirty="0">
                <a:solidFill>
                  <a:srgbClr val="0070C0"/>
                </a:solidFill>
              </a:rPr>
              <a:t>연구주제</a:t>
            </a:r>
            <a:r>
              <a:rPr lang="en-US" altLang="ko-KR" sz="1200" b="1" dirty="0">
                <a:solidFill>
                  <a:srgbClr val="0070C0"/>
                </a:solidFill>
              </a:rPr>
              <a:t>(</a:t>
            </a:r>
            <a:r>
              <a:rPr lang="ko-KR" altLang="en-US" sz="1200" b="1" dirty="0">
                <a:solidFill>
                  <a:srgbClr val="0070C0"/>
                </a:solidFill>
              </a:rPr>
              <a:t>지원자명</a:t>
            </a:r>
            <a:r>
              <a:rPr lang="en-US" altLang="ko-KR" sz="1200" b="1" dirty="0">
                <a:solidFill>
                  <a:srgbClr val="0070C0"/>
                </a:solidFill>
              </a:rPr>
              <a:t>).PDF</a:t>
            </a:r>
            <a:endParaRPr lang="ko-KR" altLang="en-U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7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045DE7FE-5245-4828-BB4E-30F672DAB886}"/>
              </a:ext>
            </a:extLst>
          </p:cNvPr>
          <p:cNvSpPr/>
          <p:nvPr/>
        </p:nvSpPr>
        <p:spPr>
          <a:xfrm>
            <a:off x="323528" y="93825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응시원서</a:t>
            </a:r>
            <a:r>
              <a:rPr lang="en-US" altLang="ko-KR" b="1" dirty="0"/>
              <a:t>: </a:t>
            </a:r>
            <a:r>
              <a:rPr lang="ko-KR" altLang="en-US" b="1" dirty="0"/>
              <a:t>연구실적 증빙 예시</a:t>
            </a:r>
            <a:endParaRPr lang="en-US" altLang="ko-KR" b="1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40D9457-32A0-4FAF-B959-BCA8991A3C7B}"/>
              </a:ext>
            </a:extLst>
          </p:cNvPr>
          <p:cNvSpPr/>
          <p:nvPr/>
        </p:nvSpPr>
        <p:spPr>
          <a:xfrm>
            <a:off x="575556" y="1124744"/>
            <a:ext cx="7992888" cy="42484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57FE54A9-B787-41FE-BE61-B3B71CC256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4"/>
          <a:stretch/>
        </p:blipFill>
        <p:spPr>
          <a:xfrm>
            <a:off x="1364958" y="1340768"/>
            <a:ext cx="2810997" cy="3744416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147D665B-4FE7-4EEA-A91F-9DD8EE7E5F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993" y="1340768"/>
            <a:ext cx="2847253" cy="3816424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BDD19B03-AFD8-4FCF-812D-3A304E44655F}"/>
              </a:ext>
            </a:extLst>
          </p:cNvPr>
          <p:cNvSpPr/>
          <p:nvPr/>
        </p:nvSpPr>
        <p:spPr>
          <a:xfrm>
            <a:off x="503548" y="5373216"/>
            <a:ext cx="8280920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공고일 기준 </a:t>
            </a:r>
            <a:r>
              <a:rPr lang="ko-KR" altLang="en-US" sz="1200" b="1" dirty="0">
                <a:solidFill>
                  <a:srgbClr val="FF0000"/>
                </a:solidFill>
              </a:rPr>
              <a:t>최근 </a:t>
            </a:r>
            <a:r>
              <a:rPr lang="en-US" altLang="ko-KR" sz="1200" b="1" dirty="0">
                <a:solidFill>
                  <a:srgbClr val="FF0000"/>
                </a:solidFill>
              </a:rPr>
              <a:t>3</a:t>
            </a:r>
            <a:r>
              <a:rPr lang="ko-KR" altLang="en-US" sz="1200" b="1" dirty="0">
                <a:solidFill>
                  <a:srgbClr val="FF0000"/>
                </a:solidFill>
              </a:rPr>
              <a:t>년간 수행한 모집분야 관련 연구실적을 </a:t>
            </a:r>
            <a:r>
              <a:rPr lang="ko-KR" altLang="en-US" sz="1200" b="1" dirty="0">
                <a:solidFill>
                  <a:srgbClr val="0070C0"/>
                </a:solidFill>
              </a:rPr>
              <a:t>중심으로 제출하되 </a:t>
            </a:r>
            <a:r>
              <a:rPr lang="ko-KR" altLang="en-US" sz="1200" b="1" dirty="0" err="1">
                <a:solidFill>
                  <a:srgbClr val="0070C0"/>
                </a:solidFill>
              </a:rPr>
              <a:t>증빙첨부시</a:t>
            </a:r>
            <a:r>
              <a:rPr lang="ko-KR" altLang="en-US" sz="1200" b="1" dirty="0">
                <a:solidFill>
                  <a:srgbClr val="0070C0"/>
                </a:solidFill>
              </a:rPr>
              <a:t> </a:t>
            </a:r>
            <a:r>
              <a:rPr lang="ko-KR" altLang="en-US" sz="1200" b="1" dirty="0">
                <a:solidFill>
                  <a:srgbClr val="FF0000"/>
                </a:solidFill>
              </a:rPr>
              <a:t>표지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목차사본만 제출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n-US" altLang="ko-KR" sz="1200" b="1" dirty="0">
                <a:solidFill>
                  <a:srgbClr val="0070C0"/>
                </a:solidFill>
              </a:rPr>
              <a:t> (</a:t>
            </a:r>
            <a:r>
              <a:rPr lang="ko-KR" altLang="en-US" sz="1200" b="1" dirty="0">
                <a:solidFill>
                  <a:srgbClr val="0070C0"/>
                </a:solidFill>
              </a:rPr>
              <a:t>원문 전체를 제출하는 것이 아니며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본문 내 개인정보 등이 포함될 경우 첨부되지 않을 수 있음</a:t>
            </a:r>
            <a:r>
              <a:rPr lang="en-US" altLang="ko-KR" sz="1200" b="1" dirty="0">
                <a:solidFill>
                  <a:srgbClr val="0070C0"/>
                </a:solidFill>
              </a:rPr>
              <a:t>.)</a:t>
            </a:r>
          </a:p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학위논문의 경우 </a:t>
            </a:r>
            <a:r>
              <a:rPr lang="en-US" altLang="ko-KR" sz="1200" b="1" dirty="0">
                <a:solidFill>
                  <a:srgbClr val="0070C0"/>
                </a:solidFill>
              </a:rPr>
              <a:t>3</a:t>
            </a:r>
            <a:r>
              <a:rPr lang="ko-KR" altLang="en-US" sz="1200" b="1" dirty="0">
                <a:solidFill>
                  <a:srgbClr val="0070C0"/>
                </a:solidFill>
              </a:rPr>
              <a:t>페이지 이내 </a:t>
            </a:r>
            <a:r>
              <a:rPr lang="ko-KR" altLang="en-US" sz="1200" b="1" dirty="0" err="1">
                <a:solidFill>
                  <a:srgbClr val="0070C0"/>
                </a:solidFill>
              </a:rPr>
              <a:t>국문요약본</a:t>
            </a:r>
            <a:r>
              <a:rPr lang="ko-KR" altLang="en-US" sz="1200" b="1" dirty="0">
                <a:solidFill>
                  <a:srgbClr val="0070C0"/>
                </a:solidFill>
              </a:rPr>
              <a:t> 반드시 첨부</a:t>
            </a:r>
            <a:r>
              <a:rPr lang="en-US" altLang="ko-KR" sz="1100" b="1" dirty="0">
                <a:solidFill>
                  <a:srgbClr val="0070C0"/>
                </a:solidFill>
              </a:rPr>
              <a:t>(※ </a:t>
            </a:r>
            <a:r>
              <a:rPr lang="ko-KR" altLang="en-US" sz="1100" b="1" dirty="0">
                <a:solidFill>
                  <a:srgbClr val="0070C0"/>
                </a:solidFill>
              </a:rPr>
              <a:t>학교명</a:t>
            </a:r>
            <a:r>
              <a:rPr lang="en-US" altLang="ko-KR" sz="1100" b="1" dirty="0">
                <a:solidFill>
                  <a:srgbClr val="0070C0"/>
                </a:solidFill>
              </a:rPr>
              <a:t>, </a:t>
            </a:r>
            <a:r>
              <a:rPr lang="ko-KR" altLang="en-US" sz="1100" b="1" dirty="0">
                <a:solidFill>
                  <a:srgbClr val="0070C0"/>
                </a:solidFill>
              </a:rPr>
              <a:t>지도교수명 확인이 가능한 파일로 제출 </a:t>
            </a:r>
            <a:r>
              <a:rPr lang="en-US" altLang="ko-KR" sz="11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연구실적 등록 시 </a:t>
            </a:r>
            <a:r>
              <a:rPr lang="ko-KR" altLang="en-US" sz="1200" b="1" dirty="0" err="1">
                <a:solidFill>
                  <a:srgbClr val="0070C0"/>
                </a:solidFill>
              </a:rPr>
              <a:t>발표년월일</a:t>
            </a:r>
            <a:r>
              <a:rPr lang="ko-KR" altLang="en-US" sz="1200" b="1" dirty="0">
                <a:solidFill>
                  <a:srgbClr val="0070C0"/>
                </a:solidFill>
              </a:rPr>
              <a:t> 반드시 작성 필요</a:t>
            </a:r>
            <a:r>
              <a:rPr lang="en-US" altLang="ko-KR" sz="1200" b="1" dirty="0">
                <a:solidFill>
                  <a:srgbClr val="0070C0"/>
                </a:solidFill>
              </a:rPr>
              <a:t>(※ </a:t>
            </a:r>
            <a:r>
              <a:rPr lang="ko-KR" altLang="en-US" sz="1200" b="1" dirty="0">
                <a:solidFill>
                  <a:srgbClr val="0070C0"/>
                </a:solidFill>
              </a:rPr>
              <a:t>미작성시 해당 연구실적 불인정</a:t>
            </a:r>
            <a:r>
              <a:rPr lang="en-US" altLang="ko-KR" sz="12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관련 증빙</a:t>
            </a:r>
            <a:r>
              <a:rPr lang="en-US" altLang="ko-KR" sz="1200" b="1" dirty="0">
                <a:solidFill>
                  <a:srgbClr val="0070C0"/>
                </a:solidFill>
              </a:rPr>
              <a:t>(</a:t>
            </a:r>
            <a:r>
              <a:rPr lang="ko-KR" altLang="en-US" sz="1200" b="1" dirty="0">
                <a:solidFill>
                  <a:srgbClr val="0070C0"/>
                </a:solidFill>
              </a:rPr>
              <a:t>발간 예정의 경우 발간예정증명서 첨부</a:t>
            </a:r>
            <a:r>
              <a:rPr lang="en-US" altLang="ko-KR" sz="1200" b="1" dirty="0">
                <a:solidFill>
                  <a:srgbClr val="0070C0"/>
                </a:solidFill>
              </a:rPr>
              <a:t> </a:t>
            </a:r>
            <a:r>
              <a:rPr lang="ko-KR" altLang="en-US" sz="1200" b="1" dirty="0">
                <a:solidFill>
                  <a:srgbClr val="0070C0"/>
                </a:solidFill>
              </a:rPr>
              <a:t>가능</a:t>
            </a:r>
            <a:r>
              <a:rPr lang="en-US" altLang="ko-KR" sz="1200" b="1" dirty="0">
                <a:solidFill>
                  <a:srgbClr val="0070C0"/>
                </a:solidFill>
              </a:rPr>
              <a:t>)</a:t>
            </a:r>
            <a:r>
              <a:rPr lang="ko-KR" altLang="en-US" sz="1200" b="1" dirty="0">
                <a:solidFill>
                  <a:srgbClr val="0070C0"/>
                </a:solidFill>
              </a:rPr>
              <a:t>이 첨부된 자료에 한하여 연구실적 계량 점수 반영</a:t>
            </a:r>
          </a:p>
        </p:txBody>
      </p:sp>
    </p:spTree>
    <p:extLst>
      <p:ext uri="{BB962C8B-B14F-4D97-AF65-F5344CB8AC3E}">
        <p14:creationId xmlns:p14="http://schemas.microsoft.com/office/powerpoint/2010/main" val="180256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255</Words>
  <Application>Microsoft Office PowerPoint</Application>
  <PresentationFormat>화면 슬라이드 쇼(4:3)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Noto Sans CJK KR Black</vt:lpstr>
      <vt:lpstr>Noto Sans CJK KR DemiLight</vt:lpstr>
      <vt:lpstr>Noto Sans CJK KR Regular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kihasa</dc:creator>
  <cp:lastModifiedBy>kihasa</cp:lastModifiedBy>
  <cp:revision>50</cp:revision>
  <cp:lastPrinted>2020-06-07T23:44:47Z</cp:lastPrinted>
  <dcterms:created xsi:type="dcterms:W3CDTF">2018-11-13T08:12:29Z</dcterms:created>
  <dcterms:modified xsi:type="dcterms:W3CDTF">2023-11-27T04:59:34Z</dcterms:modified>
</cp:coreProperties>
</file>